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56" r:id="rId2"/>
    <p:sldId id="257" r:id="rId3"/>
    <p:sldId id="259" r:id="rId4"/>
    <p:sldId id="267" r:id="rId5"/>
    <p:sldId id="260" r:id="rId6"/>
    <p:sldId id="261" r:id="rId7"/>
    <p:sldId id="268" r:id="rId8"/>
    <p:sldId id="262" r:id="rId9"/>
    <p:sldId id="263" r:id="rId10"/>
    <p:sldId id="265"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641" autoAdjust="0"/>
  </p:normalViewPr>
  <p:slideViewPr>
    <p:cSldViewPr snapToGrid="0">
      <p:cViewPr varScale="1">
        <p:scale>
          <a:sx n="46" d="100"/>
          <a:sy n="46" d="100"/>
        </p:scale>
        <p:origin x="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A721A-39C6-476F-932C-6C6F18FE164C}" type="datetimeFigureOut">
              <a:rPr lang="en-US" smtClean="0"/>
              <a:t>4/1/2016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18085-B7FC-40DB-8541-13C5B08D5ED2}" type="slidenum">
              <a:rPr lang="en-US" smtClean="0"/>
              <a:t>‹#›</a:t>
            </a:fld>
            <a:endParaRPr lang="en-US"/>
          </a:p>
        </p:txBody>
      </p:sp>
    </p:spTree>
    <p:extLst>
      <p:ext uri="{BB962C8B-B14F-4D97-AF65-F5344CB8AC3E}">
        <p14:creationId xmlns:p14="http://schemas.microsoft.com/office/powerpoint/2010/main" val="417226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a:t>
            </a:r>
            <a:r>
              <a:rPr lang="en-US" baseline="0" dirty="0"/>
              <a:t>e will be discussing electrical safety while performing minor do-it-yourself work in the home. The electrical safety guidelines discussed here apply to basic electrical work in the home such as replacing an outlet, ceiling fan, or garbage disposal.</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1</a:t>
            </a:fld>
            <a:endParaRPr lang="en-US"/>
          </a:p>
        </p:txBody>
      </p:sp>
    </p:spTree>
    <p:extLst>
      <p:ext uri="{BB962C8B-B14F-4D97-AF65-F5344CB8AC3E}">
        <p14:creationId xmlns:p14="http://schemas.microsoft.com/office/powerpoint/2010/main" val="61916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Install the switch into the electrical box.  Turn on the power and test the new switch.  If the light does not turn on, turn the power back off and check to ensure all of the wires are properly connected.  Don’t forget to use your voltage detector again to ensure the switch is not energized.</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10</a:t>
            </a:fld>
            <a:endParaRPr lang="en-US"/>
          </a:p>
        </p:txBody>
      </p:sp>
    </p:spTree>
    <p:extLst>
      <p:ext uri="{BB962C8B-B14F-4D97-AF65-F5344CB8AC3E}">
        <p14:creationId xmlns:p14="http://schemas.microsoft.com/office/powerpoint/2010/main" val="343600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important items to note are to always use a fiberglass ladder for</a:t>
            </a:r>
            <a:r>
              <a:rPr lang="en-US" baseline="0" dirty="0"/>
              <a:t> electrical work and to never work with electricity in wet locations.  If you feel uncomfortable working with electricity, don’t hesitate to contact a licensed electrician.  </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11</a:t>
            </a:fld>
            <a:endParaRPr lang="en-US"/>
          </a:p>
        </p:txBody>
      </p:sp>
    </p:spTree>
    <p:extLst>
      <p:ext uri="{BB962C8B-B14F-4D97-AF65-F5344CB8AC3E}">
        <p14:creationId xmlns:p14="http://schemas.microsoft.com/office/powerpoint/2010/main" val="318178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12</a:t>
            </a:fld>
            <a:endParaRPr lang="en-US"/>
          </a:p>
        </p:txBody>
      </p:sp>
    </p:spTree>
    <p:extLst>
      <p:ext uri="{BB962C8B-B14F-4D97-AF65-F5344CB8AC3E}">
        <p14:creationId xmlns:p14="http://schemas.microsoft.com/office/powerpoint/2010/main" val="344834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70 individuals die each year due to electrocution from consumer products and about half of home electrical fires involve</a:t>
            </a:r>
            <a:r>
              <a:rPr lang="en-US" baseline="0" dirty="0"/>
              <a:t> electrical distribution or lighting.</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2</a:t>
            </a:fld>
            <a:endParaRPr lang="en-US"/>
          </a:p>
        </p:txBody>
      </p:sp>
    </p:spTree>
    <p:extLst>
      <p:ext uri="{BB962C8B-B14F-4D97-AF65-F5344CB8AC3E}">
        <p14:creationId xmlns:p14="http://schemas.microsoft.com/office/powerpoint/2010/main" val="19521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a:t>
            </a:r>
            <a:r>
              <a:rPr lang="en-US" baseline="0" dirty="0"/>
              <a:t> is to shut off the power to the switch.  Identify the appropriate circuit breaker and flip the corresponding switch.  While in an occupational setting, a lock-out tag-out procedure would be used to prevent anyone from turning the switch back on, in a household setting we can place a strip of tape over the circuit breaker and label it “Do Not Touch.”  Notify all adults and older children to not touch the panel until work is complete.</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3</a:t>
            </a:fld>
            <a:endParaRPr lang="en-US"/>
          </a:p>
        </p:txBody>
      </p:sp>
    </p:spTree>
    <p:extLst>
      <p:ext uri="{BB962C8B-B14F-4D97-AF65-F5344CB8AC3E}">
        <p14:creationId xmlns:p14="http://schemas.microsoft.com/office/powerpoint/2010/main" val="391647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ensure your voltage</a:t>
            </a:r>
            <a:r>
              <a:rPr lang="en-US" baseline="0" dirty="0"/>
              <a:t> detector is working properly by testing on a live outlet.  Become familiar with how your detector responds, as it may respond differently than the model shown.</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4</a:t>
            </a:fld>
            <a:endParaRPr lang="en-US"/>
          </a:p>
        </p:txBody>
      </p:sp>
    </p:spTree>
    <p:extLst>
      <p:ext uri="{BB962C8B-B14F-4D97-AF65-F5344CB8AC3E}">
        <p14:creationId xmlns:p14="http://schemas.microsoft.com/office/powerpoint/2010/main" val="342465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Prior to removing the switch, toggle the switch to ensure the light it controls does not illuminate.  If it does, go back to the electrical panel to identify the correct circuit breaker and turn it off.  If the light does not come on, it is safe to proceed and remove the cover plate</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5</a:t>
            </a:fld>
            <a:endParaRPr lang="en-US"/>
          </a:p>
        </p:txBody>
      </p:sp>
    </p:spTree>
    <p:extLst>
      <p:ext uri="{BB962C8B-B14F-4D97-AF65-F5344CB8AC3E}">
        <p14:creationId xmlns:p14="http://schemas.microsoft.com/office/powerpoint/2010/main" val="275774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the cover plate removed, place the voltage detector on the side of the switch with the black wires.  If the detector indicates that the switch is still supplied with electricity, stop and ensure the correct circuit breaker has been turned off.  If there are multiple switches, make sure to check each switch.  It is possible that switches in the same electrical box are part of different circuits. </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6</a:t>
            </a:fld>
            <a:endParaRPr lang="en-US"/>
          </a:p>
        </p:txBody>
      </p:sp>
    </p:spTree>
    <p:extLst>
      <p:ext uri="{BB962C8B-B14F-4D97-AF65-F5344CB8AC3E}">
        <p14:creationId xmlns:p14="http://schemas.microsoft.com/office/powerpoint/2010/main" val="405069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Confident no electricity is present, remove the switch from the box.  At this point, inspect the wiring connected to the switch for frayed or damaged wiring.  </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7</a:t>
            </a:fld>
            <a:endParaRPr lang="en-US"/>
          </a:p>
        </p:txBody>
      </p:sp>
    </p:spTree>
    <p:extLst>
      <p:ext uri="{BB962C8B-B14F-4D97-AF65-F5344CB8AC3E}">
        <p14:creationId xmlns:p14="http://schemas.microsoft.com/office/powerpoint/2010/main" val="419645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Disconnect the wiring</a:t>
            </a:r>
            <a:r>
              <a:rPr lang="en-US" baseline="0" dirty="0"/>
              <a:t> from the old switch. This particular electrical box has three groups of wiring.  One group comes from the electrical panel, one group travels to the light controlled by the switch, and the third group supplies electricity to a nearby electrical outlet.  Each group contains three different types of wires: black wires carry electrical current from the electrical panel to the light, white wires or the neutral carry the electricity from the light back to the electrical panel, thus completing the circuit, and bare copper wires or the ground connect back to the ground at the electrical panel.  Green wiring for the ground is normal. </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8</a:t>
            </a:fld>
            <a:endParaRPr lang="en-US"/>
          </a:p>
        </p:txBody>
      </p:sp>
    </p:spTree>
    <p:extLst>
      <p:ext uri="{BB962C8B-B14F-4D97-AF65-F5344CB8AC3E}">
        <p14:creationId xmlns:p14="http://schemas.microsoft.com/office/powerpoint/2010/main" val="422417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t>
            </a:r>
            <a:r>
              <a:rPr lang="en-US" baseline="0" dirty="0"/>
              <a:t>connect the wires to the new switch.  Connect the ground wire to the ground post.  Connect the black wires to the same respective posts as the old switch.  Ensure that a minimal amount of the black wiring is exposed to prevent it from coming into contact with the ground wire.  </a:t>
            </a:r>
            <a:endParaRPr lang="en-US" dirty="0"/>
          </a:p>
        </p:txBody>
      </p:sp>
      <p:sp>
        <p:nvSpPr>
          <p:cNvPr id="4" name="Slide Number Placeholder 3"/>
          <p:cNvSpPr>
            <a:spLocks noGrp="1"/>
          </p:cNvSpPr>
          <p:nvPr>
            <p:ph type="sldNum" sz="quarter" idx="10"/>
          </p:nvPr>
        </p:nvSpPr>
        <p:spPr/>
        <p:txBody>
          <a:bodyPr/>
          <a:lstStyle/>
          <a:p>
            <a:fld id="{54318085-B7FC-40DB-8541-13C5B08D5ED2}" type="slidenum">
              <a:rPr lang="en-US" smtClean="0"/>
              <a:t>9</a:t>
            </a:fld>
            <a:endParaRPr lang="en-US"/>
          </a:p>
        </p:txBody>
      </p:sp>
    </p:spTree>
    <p:extLst>
      <p:ext uri="{BB962C8B-B14F-4D97-AF65-F5344CB8AC3E}">
        <p14:creationId xmlns:p14="http://schemas.microsoft.com/office/powerpoint/2010/main" val="38106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ED3FD7F-15B2-4103-9F19-32D538E90176}" type="datetimeFigureOut">
              <a:rPr lang="en-US" smtClean="0"/>
              <a:t>4/1/2016</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8020B390-D2D5-49C9-B6D0-FCF9160BC4EE}"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5598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3FD7F-15B2-4103-9F19-32D538E90176}"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B390-D2D5-49C9-B6D0-FCF9160BC4EE}" type="slidenum">
              <a:rPr lang="en-US" smtClean="0"/>
              <a:t>‹#›</a:t>
            </a:fld>
            <a:endParaRPr lang="en-US"/>
          </a:p>
        </p:txBody>
      </p:sp>
    </p:spTree>
    <p:extLst>
      <p:ext uri="{BB962C8B-B14F-4D97-AF65-F5344CB8AC3E}">
        <p14:creationId xmlns:p14="http://schemas.microsoft.com/office/powerpoint/2010/main" val="74211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0ED3FD7F-15B2-4103-9F19-32D538E90176}" type="datetimeFigureOut">
              <a:rPr lang="en-US" smtClean="0"/>
              <a:t>4/1/2016</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8020B390-D2D5-49C9-B6D0-FCF9160BC4EE}"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665622"/>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3FD7F-15B2-4103-9F19-32D538E90176}"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0B390-D2D5-49C9-B6D0-FCF9160BC4EE}" type="slidenum">
              <a:rPr lang="en-US" smtClean="0"/>
              <a:t>‹#›</a:t>
            </a:fld>
            <a:endParaRPr lang="en-US"/>
          </a:p>
        </p:txBody>
      </p:sp>
    </p:spTree>
    <p:extLst>
      <p:ext uri="{BB962C8B-B14F-4D97-AF65-F5344CB8AC3E}">
        <p14:creationId xmlns:p14="http://schemas.microsoft.com/office/powerpoint/2010/main" val="196833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0ED3FD7F-15B2-4103-9F19-32D538E90176}" type="datetimeFigureOut">
              <a:rPr lang="en-US" smtClean="0"/>
              <a:t>4/1/2016</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8020B390-D2D5-49C9-B6D0-FCF9160BC4EE}"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276743"/>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D3FD7F-15B2-4103-9F19-32D538E90176}"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0B390-D2D5-49C9-B6D0-FCF9160BC4EE}" type="slidenum">
              <a:rPr lang="en-US" smtClean="0"/>
              <a:t>‹#›</a:t>
            </a:fld>
            <a:endParaRPr lang="en-US"/>
          </a:p>
        </p:txBody>
      </p:sp>
    </p:spTree>
    <p:extLst>
      <p:ext uri="{BB962C8B-B14F-4D97-AF65-F5344CB8AC3E}">
        <p14:creationId xmlns:p14="http://schemas.microsoft.com/office/powerpoint/2010/main" val="427859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D3FD7F-15B2-4103-9F19-32D538E90176}"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20B390-D2D5-49C9-B6D0-FCF9160BC4EE}" type="slidenum">
              <a:rPr lang="en-US" smtClean="0"/>
              <a:t>‹#›</a:t>
            </a:fld>
            <a:endParaRPr lang="en-US"/>
          </a:p>
        </p:txBody>
      </p:sp>
    </p:spTree>
    <p:extLst>
      <p:ext uri="{BB962C8B-B14F-4D97-AF65-F5344CB8AC3E}">
        <p14:creationId xmlns:p14="http://schemas.microsoft.com/office/powerpoint/2010/main" val="412407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D3FD7F-15B2-4103-9F19-32D538E90176}" type="datetimeFigureOut">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20B390-D2D5-49C9-B6D0-FCF9160BC4EE}" type="slidenum">
              <a:rPr lang="en-US" smtClean="0"/>
              <a:t>‹#›</a:t>
            </a:fld>
            <a:endParaRPr lang="en-US"/>
          </a:p>
        </p:txBody>
      </p:sp>
    </p:spTree>
    <p:extLst>
      <p:ext uri="{BB962C8B-B14F-4D97-AF65-F5344CB8AC3E}">
        <p14:creationId xmlns:p14="http://schemas.microsoft.com/office/powerpoint/2010/main" val="343282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3FD7F-15B2-4103-9F19-32D538E90176}"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20B390-D2D5-49C9-B6D0-FCF9160BC4EE}" type="slidenum">
              <a:rPr lang="en-US" smtClean="0"/>
              <a:t>‹#›</a:t>
            </a:fld>
            <a:endParaRPr lang="en-US"/>
          </a:p>
        </p:txBody>
      </p:sp>
    </p:spTree>
    <p:extLst>
      <p:ext uri="{BB962C8B-B14F-4D97-AF65-F5344CB8AC3E}">
        <p14:creationId xmlns:p14="http://schemas.microsoft.com/office/powerpoint/2010/main" val="62469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D3FD7F-15B2-4103-9F19-32D538E90176}"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0B390-D2D5-49C9-B6D0-FCF9160BC4EE}" type="slidenum">
              <a:rPr lang="en-US" smtClean="0"/>
              <a:t>‹#›</a:t>
            </a:fld>
            <a:endParaRPr lang="en-US"/>
          </a:p>
        </p:txBody>
      </p:sp>
    </p:spTree>
    <p:extLst>
      <p:ext uri="{BB962C8B-B14F-4D97-AF65-F5344CB8AC3E}">
        <p14:creationId xmlns:p14="http://schemas.microsoft.com/office/powerpoint/2010/main" val="250465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D3FD7F-15B2-4103-9F19-32D538E90176}"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0B390-D2D5-49C9-B6D0-FCF9160BC4EE}" type="slidenum">
              <a:rPr lang="en-US" smtClean="0"/>
              <a:t>‹#›</a:t>
            </a:fld>
            <a:endParaRPr lang="en-US"/>
          </a:p>
        </p:txBody>
      </p:sp>
    </p:spTree>
    <p:extLst>
      <p:ext uri="{BB962C8B-B14F-4D97-AF65-F5344CB8AC3E}">
        <p14:creationId xmlns:p14="http://schemas.microsoft.com/office/powerpoint/2010/main" val="86534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0ED3FD7F-15B2-4103-9F19-32D538E90176}" type="datetimeFigureOut">
              <a:rPr lang="en-US" smtClean="0"/>
              <a:t>4/1/2016</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8020B390-D2D5-49C9-B6D0-FCF9160BC4EE}"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696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6.jpeg"/><Relationship Id="rId4" Type="http://schemas.openxmlformats.org/officeDocument/2006/relationships/notesSlide" Target="../notesSlides/notesSlide3.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Home Electrical Safety</a:t>
            </a:r>
          </a:p>
        </p:txBody>
      </p:sp>
      <p:sp>
        <p:nvSpPr>
          <p:cNvPr id="3" name="Subtitle 2"/>
          <p:cNvSpPr>
            <a:spLocks noGrp="1"/>
          </p:cNvSpPr>
          <p:nvPr>
            <p:ph type="subTitle" idx="1"/>
          </p:nvPr>
        </p:nvSpPr>
        <p:spPr/>
        <p:txBody>
          <a:bodyPr/>
          <a:lstStyle/>
          <a:p>
            <a:r>
              <a:rPr lang="en-US" dirty="0"/>
              <a:t>Safety tips for your Do-It-Yourself (DIY) electrical projects at home</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8327" y="5867400"/>
            <a:ext cx="609600" cy="609600"/>
          </a:xfrm>
          <a:prstGeom prst="rect">
            <a:avLst/>
          </a:prstGeom>
        </p:spPr>
      </p:pic>
    </p:spTree>
    <p:extLst>
      <p:ext uri="{BB962C8B-B14F-4D97-AF65-F5344CB8AC3E}">
        <p14:creationId xmlns:p14="http://schemas.microsoft.com/office/powerpoint/2010/main" val="1768384460"/>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install</a:t>
            </a: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5400000">
            <a:off x="388995" y="3049191"/>
            <a:ext cx="4352925" cy="3264693"/>
          </a:xfr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919537" y="3049190"/>
            <a:ext cx="4352925" cy="3264694"/>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544989" y="3049190"/>
            <a:ext cx="4352926" cy="3264695"/>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09757" y="5950527"/>
            <a:ext cx="609600" cy="609600"/>
          </a:xfrm>
          <a:prstGeom prst="rect">
            <a:avLst/>
          </a:prstGeom>
        </p:spPr>
      </p:pic>
    </p:spTree>
    <p:extLst>
      <p:ext uri="{BB962C8B-B14F-4D97-AF65-F5344CB8AC3E}">
        <p14:creationId xmlns:p14="http://schemas.microsoft.com/office/powerpoint/2010/main" val="17127466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safety items</a:t>
            </a:r>
          </a:p>
        </p:txBody>
      </p:sp>
      <p:sp>
        <p:nvSpPr>
          <p:cNvPr id="3" name="Content Placeholder 2"/>
          <p:cNvSpPr>
            <a:spLocks noGrp="1"/>
          </p:cNvSpPr>
          <p:nvPr>
            <p:ph idx="1"/>
          </p:nvPr>
        </p:nvSpPr>
        <p:spPr/>
        <p:txBody>
          <a:bodyPr/>
          <a:lstStyle/>
          <a:p>
            <a:r>
              <a:rPr lang="en-US" dirty="0"/>
              <a:t>Use a fiberglass ladder for electrical work that can’t be performed at ground level such as installing a ceiling fan</a:t>
            </a:r>
          </a:p>
          <a:p>
            <a:r>
              <a:rPr lang="en-US" dirty="0"/>
              <a:t>Do not work with electricity in wet locations</a:t>
            </a:r>
          </a:p>
          <a:p>
            <a:r>
              <a:rPr lang="en-US" dirty="0"/>
              <a:t>If you feel uncomfortable at any point working with electricity, contact a licensed electrician for help</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9000" y="5702300"/>
            <a:ext cx="609600" cy="609600"/>
          </a:xfrm>
          <a:prstGeom prst="rect">
            <a:avLst/>
          </a:prstGeom>
        </p:spPr>
      </p:pic>
    </p:spTree>
    <p:extLst>
      <p:ext uri="{BB962C8B-B14F-4D97-AF65-F5344CB8AC3E}">
        <p14:creationId xmlns:p14="http://schemas.microsoft.com/office/powerpoint/2010/main" val="216318904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 y="569066"/>
            <a:ext cx="10642598" cy="5655156"/>
          </a:xfrm>
        </p:spPr>
        <p:txBody>
          <a:bodyPr>
            <a:normAutofit/>
          </a:bodyPr>
          <a:lstStyle/>
          <a:p>
            <a:pPr marL="0" indent="0" algn="ctr">
              <a:buNone/>
            </a:pPr>
            <a:r>
              <a:rPr lang="en-US" sz="2800" b="1" dirty="0"/>
              <a:t>Home Electrical Safety</a:t>
            </a:r>
          </a:p>
          <a:p>
            <a:pPr marL="0" indent="0" algn="ctr">
              <a:buNone/>
            </a:pPr>
            <a:r>
              <a:rPr lang="en-US" sz="2800" b="1" dirty="0"/>
              <a:t>Prepared by:  Craig Holder</a:t>
            </a:r>
          </a:p>
          <a:p>
            <a:pPr marL="0" indent="0" algn="ctr">
              <a:buNone/>
            </a:pPr>
            <a:endParaRPr lang="en-US" sz="2800" b="1" dirty="0"/>
          </a:p>
          <a:p>
            <a:pPr marL="0" indent="0" algn="ctr">
              <a:buNone/>
            </a:pPr>
            <a:r>
              <a:rPr lang="en-US" sz="2800" b="1" dirty="0"/>
              <a:t>Prepared for:  OEH:5410 Occupational Safety</a:t>
            </a:r>
          </a:p>
          <a:p>
            <a:pPr marL="0" indent="0" algn="ctr">
              <a:buNone/>
            </a:pPr>
            <a:endParaRPr lang="en-US" sz="2800" b="1" dirty="0"/>
          </a:p>
          <a:p>
            <a:pPr marL="0" indent="0" algn="ctr">
              <a:buNone/>
            </a:pPr>
            <a:r>
              <a:rPr lang="en-US" sz="2800" b="1" dirty="0"/>
              <a:t>At The University of Iowa, College of Public Health</a:t>
            </a:r>
          </a:p>
        </p:txBody>
      </p:sp>
    </p:spTree>
    <p:extLst>
      <p:ext uri="{BB962C8B-B14F-4D97-AF65-F5344CB8AC3E}">
        <p14:creationId xmlns:p14="http://schemas.microsoft.com/office/powerpoint/2010/main" val="170096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Safety Statistics</a:t>
            </a:r>
          </a:p>
        </p:txBody>
      </p:sp>
      <p:sp>
        <p:nvSpPr>
          <p:cNvPr id="3" name="Content Placeholder 2"/>
          <p:cNvSpPr>
            <a:spLocks noGrp="1"/>
          </p:cNvSpPr>
          <p:nvPr>
            <p:ph idx="1"/>
          </p:nvPr>
        </p:nvSpPr>
        <p:spPr/>
        <p:txBody>
          <a:bodyPr/>
          <a:lstStyle/>
          <a:p>
            <a:pPr marL="0" indent="0">
              <a:buNone/>
            </a:pPr>
            <a:r>
              <a:rPr lang="en-US" dirty="0"/>
              <a:t>On average, there are 70 electrocution fatalities due to consumer products each year. </a:t>
            </a:r>
          </a:p>
          <a:p>
            <a:pPr marL="0" indent="0" algn="r">
              <a:buNone/>
            </a:pPr>
            <a:r>
              <a:rPr lang="en-US" sz="1800" dirty="0"/>
              <a:t>			http://www.cpsc.gov/en/Research--Statistics/Electrocutions1/Electrocutions/</a:t>
            </a:r>
          </a:p>
          <a:p>
            <a:pPr marL="0" indent="0" algn="r">
              <a:buNone/>
            </a:pPr>
            <a:endParaRPr lang="en-US" sz="1800" dirty="0"/>
          </a:p>
          <a:p>
            <a:pPr marL="0" indent="0">
              <a:buNone/>
            </a:pPr>
            <a:r>
              <a:rPr lang="en-US" dirty="0"/>
              <a:t>Approximately half of home electrical fires involve electrical distribution or lighting</a:t>
            </a:r>
          </a:p>
          <a:p>
            <a:pPr marL="0" indent="0" algn="r">
              <a:buNone/>
            </a:pPr>
            <a:r>
              <a:rPr lang="en-US" sz="1800" dirty="0"/>
              <a:t>http://www.nfpa.org/safety-information/for-consumers/causes/electrical/electrical-safety-in-the-home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702300"/>
            <a:ext cx="609600" cy="609600"/>
          </a:xfrm>
          <a:prstGeom prst="rect">
            <a:avLst/>
          </a:prstGeom>
        </p:spPr>
      </p:pic>
    </p:spTree>
    <p:extLst>
      <p:ext uri="{BB962C8B-B14F-4D97-AF65-F5344CB8AC3E}">
        <p14:creationId xmlns:p14="http://schemas.microsoft.com/office/powerpoint/2010/main" val="3061943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60" fill="hold"/>
                                        <p:tgtEl>
                                          <p:spTgt spid="4"/>
                                        </p:tgtEl>
                                      </p:cBhvr>
                                    </p:cmd>
                                  </p:childTnLst>
                                </p:cTn>
                              </p:par>
                              <p:par>
                                <p:cTn id="7" presetID="1" presetClass="entr" presetSubtype="0" fill="hold" nodeType="withEffect">
                                  <p:stCondLst>
                                    <p:cond delay="5000"/>
                                  </p:stCondLst>
                                  <p:childTnLst>
                                    <p:set>
                                      <p:cBhvr>
                                        <p:cTn id="8" dur="1" fill="hold">
                                          <p:stCondLst>
                                            <p:cond delay="9"/>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5000"/>
                                  </p:stCondLst>
                                  <p:childTnLst>
                                    <p:set>
                                      <p:cBhvr>
                                        <p:cTn id="10"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off power</a:t>
            </a:r>
          </a:p>
        </p:txBody>
      </p:sp>
      <p:sp>
        <p:nvSpPr>
          <p:cNvPr id="3" name="Content Placeholder 2"/>
          <p:cNvSpPr>
            <a:spLocks noGrp="1"/>
          </p:cNvSpPr>
          <p:nvPr>
            <p:ph idx="1"/>
          </p:nvPr>
        </p:nvSpPr>
        <p:spPr/>
        <p:txBody>
          <a:bodyPr/>
          <a:lstStyle/>
          <a:p>
            <a:r>
              <a:rPr lang="en-US" dirty="0"/>
              <a:t>Turn off appropriate circuit breaker</a:t>
            </a:r>
          </a:p>
          <a:p>
            <a:r>
              <a:rPr lang="en-US" dirty="0"/>
              <a:t>Apply tape to the circuit breaker to ensure it isn’t turned back on</a:t>
            </a:r>
          </a:p>
          <a:p>
            <a:r>
              <a:rPr lang="en-US" dirty="0"/>
              <a:t>Instruct other home occupants to not turn the breaker back on</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0" y="3470817"/>
            <a:ext cx="4516244" cy="338718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7544" y="3470817"/>
            <a:ext cx="4516244" cy="338718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5418" y="3470817"/>
            <a:ext cx="4516582" cy="3387437"/>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53800" y="393429"/>
            <a:ext cx="609600" cy="609600"/>
          </a:xfrm>
          <a:prstGeom prst="rect">
            <a:avLst/>
          </a:prstGeom>
        </p:spPr>
      </p:pic>
      <p:sp>
        <p:nvSpPr>
          <p:cNvPr id="10" name="Oval 9"/>
          <p:cNvSpPr/>
          <p:nvPr/>
        </p:nvSpPr>
        <p:spPr>
          <a:xfrm>
            <a:off x="1889990" y="5147216"/>
            <a:ext cx="1597553" cy="372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45666" y="4960820"/>
            <a:ext cx="1929751" cy="5591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728849" y="4884814"/>
            <a:ext cx="1929751" cy="5591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0661" y="3464722"/>
            <a:ext cx="4516244" cy="3387183"/>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558630" y="3203990"/>
            <a:ext cx="4156362" cy="3117272"/>
          </a:xfrm>
          <a:prstGeom prst="rect">
            <a:avLst/>
          </a:prstGeom>
        </p:spPr>
      </p:pic>
    </p:spTree>
    <p:extLst>
      <p:ext uri="{BB962C8B-B14F-4D97-AF65-F5344CB8AC3E}">
        <p14:creationId xmlns:p14="http://schemas.microsoft.com/office/powerpoint/2010/main" val="4235569669"/>
      </p:ext>
    </p:extLst>
  </p:cSld>
  <p:clrMapOvr>
    <a:masterClrMapping/>
  </p:clrMapOvr>
  <mc:AlternateContent xmlns:mc="http://schemas.openxmlformats.org/markup-compatibility/2006" xmlns:p14="http://schemas.microsoft.com/office/powerpoint/2010/main">
    <mc:Choice Requires="p14">
      <p:transition spd="slow" p14:dur="2000" advTm="22000"/>
    </mc:Choice>
    <mc:Fallback xmlns="">
      <p:transition spd="slow"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81" fill="hold"/>
                                        <p:tgtEl>
                                          <p:spTgt spid="8"/>
                                        </p:tgtEl>
                                      </p:cBhvr>
                                    </p:cmd>
                                  </p:childTnLst>
                                </p:cTn>
                              </p:par>
                              <p:par>
                                <p:cTn id="7" presetID="1" presetClass="entr" presetSubtype="0" fill="hold" nodeType="withEffect">
                                  <p:stCondLst>
                                    <p:cond delay="11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11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275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4750"/>
                                  </p:stCondLst>
                                  <p:childTnLst>
                                    <p:set>
                                      <p:cBhvr>
                                        <p:cTn id="14" dur="1" fill="hold">
                                          <p:stCondLst>
                                            <p:cond delay="9"/>
                                          </p:stCondLst>
                                        </p:cTn>
                                        <p:tgtEl>
                                          <p:spTgt spid="6"/>
                                        </p:tgtEl>
                                        <p:attrNameLst>
                                          <p:attrName>style.visibility</p:attrName>
                                        </p:attrNameLst>
                                      </p:cBhvr>
                                      <p:to>
                                        <p:strVal val="visible"/>
                                      </p:to>
                                    </p:set>
                                  </p:childTnLst>
                                </p:cTn>
                              </p:par>
                              <p:par>
                                <p:cTn id="15" presetID="1" presetClass="entr" presetSubtype="0" fill="hold" nodeType="withEffect">
                                  <p:stCondLst>
                                    <p:cond delay="375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1775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1150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475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375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275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 voltage detector</a:t>
            </a:r>
          </a:p>
        </p:txBody>
      </p:sp>
      <p:sp>
        <p:nvSpPr>
          <p:cNvPr id="3" name="Content Placeholder 2"/>
          <p:cNvSpPr>
            <a:spLocks noGrp="1"/>
          </p:cNvSpPr>
          <p:nvPr>
            <p:ph idx="1"/>
          </p:nvPr>
        </p:nvSpPr>
        <p:spPr/>
        <p:txBody>
          <a:bodyPr/>
          <a:lstStyle/>
          <a:p>
            <a:r>
              <a:rPr lang="en-US" dirty="0"/>
              <a:t>Identify a live outlet to ensure voltage detector is operating correctly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875994" y="3513039"/>
            <a:ext cx="3816927" cy="286269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984995" y="3513040"/>
            <a:ext cx="3816927" cy="2862695"/>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49000" y="5872163"/>
            <a:ext cx="609600" cy="609600"/>
          </a:xfrm>
          <a:prstGeom prst="rect">
            <a:avLst/>
          </a:prstGeom>
        </p:spPr>
      </p:pic>
    </p:spTree>
    <p:extLst>
      <p:ext uri="{BB962C8B-B14F-4D97-AF65-F5344CB8AC3E}">
        <p14:creationId xmlns:p14="http://schemas.microsoft.com/office/powerpoint/2010/main" val="287693712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69" fill="hold"/>
                                        <p:tgtEl>
                                          <p:spTgt spid="7"/>
                                        </p:tgtEl>
                                      </p:cBhvr>
                                    </p:cmd>
                                  </p:childTnLst>
                                </p:cTn>
                              </p:par>
                              <p:par>
                                <p:cTn id="7" presetID="1" presetClass="entr" presetSubtype="0" fill="hold" nodeType="withEffect">
                                  <p:stCondLst>
                                    <p:cond delay="475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the cover plate</a:t>
            </a:r>
          </a:p>
        </p:txBody>
      </p:sp>
      <p:sp>
        <p:nvSpPr>
          <p:cNvPr id="3" name="Content Placeholder 2"/>
          <p:cNvSpPr>
            <a:spLocks noGrp="1"/>
          </p:cNvSpPr>
          <p:nvPr>
            <p:ph idx="1"/>
          </p:nvPr>
        </p:nvSpPr>
        <p:spPr/>
        <p:txBody>
          <a:bodyPr/>
          <a:lstStyle/>
          <a:p>
            <a:r>
              <a:rPr lang="en-US" dirty="0"/>
              <a:t>Toggle the switch to ensure the correct circuit breaker was turned off</a:t>
            </a:r>
          </a:p>
          <a:p>
            <a:r>
              <a:rPr lang="en-US" dirty="0"/>
              <a:t>Remove the cover plate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520888" y="3421207"/>
            <a:ext cx="3927764" cy="294582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185382" y="3421207"/>
            <a:ext cx="3927764" cy="2945823"/>
          </a:xfrm>
          <a:prstGeom prst="rect">
            <a:avLst/>
          </a:prstGeom>
        </p:spPr>
      </p:pic>
      <p:pic>
        <p:nvPicPr>
          <p:cNvPr id="6" name="Recorded Sound">
            <a:hlinkClick r:id="" action="ppaction://media"/>
          </p:cNvPr>
          <p:cNvPicPr>
            <a:picLocks noChangeAspect="1"/>
          </p:cNvPicPr>
          <p:nvPr>
            <a:audioFile r:link="rId1"/>
            <p:extLst>
              <p:ext uri="{DAA4B4D4-6D71-4841-9C94-3DE7FCFB9230}">
                <p14:media xmlns:p14="http://schemas.microsoft.com/office/powerpoint/2010/main" r:embed="rId2">
                  <p14:trim st="5950" end="0.5714"/>
                </p14:media>
              </p:ext>
            </p:extLst>
          </p:nvPr>
        </p:nvPicPr>
        <p:blipFill>
          <a:blip r:embed="rId7"/>
          <a:stretch>
            <a:fillRect/>
          </a:stretch>
        </p:blipFill>
        <p:spPr>
          <a:xfrm>
            <a:off x="11243841" y="5872163"/>
            <a:ext cx="609600" cy="609600"/>
          </a:xfrm>
          <a:prstGeom prst="rect">
            <a:avLst/>
          </a:prstGeom>
        </p:spPr>
      </p:pic>
    </p:spTree>
    <p:extLst>
      <p:ext uri="{BB962C8B-B14F-4D97-AF65-F5344CB8AC3E}">
        <p14:creationId xmlns:p14="http://schemas.microsoft.com/office/powerpoint/2010/main" val="180612118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the power</a:t>
            </a:r>
          </a:p>
        </p:txBody>
      </p:sp>
      <p:sp>
        <p:nvSpPr>
          <p:cNvPr id="3" name="Content Placeholder 2"/>
          <p:cNvSpPr>
            <a:spLocks noGrp="1"/>
          </p:cNvSpPr>
          <p:nvPr>
            <p:ph idx="1"/>
          </p:nvPr>
        </p:nvSpPr>
        <p:spPr/>
        <p:txBody>
          <a:bodyPr/>
          <a:lstStyle/>
          <a:p>
            <a:r>
              <a:rPr lang="en-US" dirty="0"/>
              <a:t>Use voltage meter to ensure the switches in the box are not powered</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675478" y="3049444"/>
            <a:ext cx="4352636" cy="326447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360997" y="3049444"/>
            <a:ext cx="4352636" cy="3264477"/>
          </a:xfrm>
          <a:prstGeom prst="rect">
            <a:avLst/>
          </a:prstGeom>
        </p:spPr>
      </p:pic>
      <p:cxnSp>
        <p:nvCxnSpPr>
          <p:cNvPr id="7" name="Straight Connector 6"/>
          <p:cNvCxnSpPr/>
          <p:nvPr/>
        </p:nvCxnSpPr>
        <p:spPr>
          <a:xfrm>
            <a:off x="2219557" y="2505364"/>
            <a:ext cx="3264478" cy="43526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19557" y="2505364"/>
            <a:ext cx="3264478" cy="43526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3800" y="5907881"/>
            <a:ext cx="609600" cy="609600"/>
          </a:xfrm>
          <a:prstGeom prst="rect">
            <a:avLst/>
          </a:prstGeom>
        </p:spPr>
      </p:pic>
    </p:spTree>
    <p:extLst>
      <p:ext uri="{BB962C8B-B14F-4D97-AF65-F5344CB8AC3E}">
        <p14:creationId xmlns:p14="http://schemas.microsoft.com/office/powerpoint/2010/main" val="1613439398"/>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2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Pull switch from box</a:t>
            </a: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5400000">
            <a:off x="1687057" y="3049190"/>
            <a:ext cx="4352925" cy="3264693"/>
          </a:xfr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582839" y="3049190"/>
            <a:ext cx="4352926" cy="3264695"/>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3800" y="5868375"/>
            <a:ext cx="609600" cy="609600"/>
          </a:xfrm>
          <a:prstGeom prst="rect">
            <a:avLst/>
          </a:prstGeom>
        </p:spPr>
      </p:pic>
    </p:spTree>
    <p:extLst>
      <p:ext uri="{BB962C8B-B14F-4D97-AF65-F5344CB8AC3E}">
        <p14:creationId xmlns:p14="http://schemas.microsoft.com/office/powerpoint/2010/main" val="207255939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Disconnect the wires</a:t>
            </a: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5400000">
            <a:off x="719497" y="3067507"/>
            <a:ext cx="4330134" cy="3247600"/>
          </a:xfr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1932" y="2503448"/>
            <a:ext cx="5806067" cy="4354551"/>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3800" y="5825836"/>
            <a:ext cx="609600" cy="609600"/>
          </a:xfrm>
          <a:prstGeom prst="rect">
            <a:avLst/>
          </a:prstGeom>
        </p:spPr>
      </p:pic>
      <p:sp>
        <p:nvSpPr>
          <p:cNvPr id="7" name="Down Arrow 6"/>
          <p:cNvSpPr/>
          <p:nvPr/>
        </p:nvSpPr>
        <p:spPr>
          <a:xfrm>
            <a:off x="6915564" y="2119746"/>
            <a:ext cx="150254" cy="11948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614711" y="2119746"/>
            <a:ext cx="150254" cy="11948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8439564" y="4158446"/>
            <a:ext cx="150254" cy="11948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371600" y="4039673"/>
            <a:ext cx="1154953" cy="7161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49076" y="5174152"/>
            <a:ext cx="1112779" cy="7161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95720" y="4670850"/>
            <a:ext cx="508175" cy="100660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955500"/>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32" fill="hold"/>
                                        <p:tgtEl>
                                          <p:spTgt spid="8"/>
                                        </p:tgtEl>
                                      </p:cBhvr>
                                    </p:cmd>
                                  </p:childTnLst>
                                </p:cTn>
                              </p:par>
                              <p:par>
                                <p:cTn id="7" presetID="1" presetClass="entr" presetSubtype="0" fill="hold" grpId="0" nodeType="withEffect">
                                  <p:stCondLst>
                                    <p:cond delay="5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95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575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925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2475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bldLst>
      <p:bldP spid="7"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new switch</a:t>
            </a: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5400000">
            <a:off x="1694729" y="2960292"/>
            <a:ext cx="4352925" cy="3264693"/>
          </a:xfr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550437" y="2960291"/>
            <a:ext cx="4352925" cy="3264694"/>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3800" y="5922818"/>
            <a:ext cx="609600" cy="609600"/>
          </a:xfrm>
          <a:prstGeom prst="rect">
            <a:avLst/>
          </a:prstGeom>
        </p:spPr>
      </p:pic>
    </p:spTree>
    <p:extLst>
      <p:ext uri="{BB962C8B-B14F-4D97-AF65-F5344CB8AC3E}">
        <p14:creationId xmlns:p14="http://schemas.microsoft.com/office/powerpoint/2010/main" val="3119640262"/>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4249</TotalTime>
  <Words>840</Words>
  <Application>Microsoft Office PowerPoint</Application>
  <PresentationFormat>Widescreen</PresentationFormat>
  <Paragraphs>56</Paragraphs>
  <Slides>12</Slides>
  <Notes>12</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Schoolbook</vt:lpstr>
      <vt:lpstr>Corbel</vt:lpstr>
      <vt:lpstr>Headlines</vt:lpstr>
      <vt:lpstr>Home Electrical Safety</vt:lpstr>
      <vt:lpstr>Electrical Safety Statistics</vt:lpstr>
      <vt:lpstr>Turn off power</vt:lpstr>
      <vt:lpstr>Test your voltage detector</vt:lpstr>
      <vt:lpstr>Remove the cover plate</vt:lpstr>
      <vt:lpstr>Test the power</vt:lpstr>
      <vt:lpstr>Pull switch from box</vt:lpstr>
      <vt:lpstr>Disconnect the wires</vt:lpstr>
      <vt:lpstr>Connect new switch</vt:lpstr>
      <vt:lpstr>Complete install</vt:lpstr>
      <vt:lpstr>Other safety items</vt:lpstr>
      <vt:lpstr>PowerPoint Presentation</vt:lpstr>
    </vt:vector>
  </TitlesOfParts>
  <Company>The 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it Yourself (DIY) Electrical Safety</dc:title>
  <dc:creator>Holder, Craig A</dc:creator>
  <cp:lastModifiedBy>Craig Holder</cp:lastModifiedBy>
  <cp:revision>55</cp:revision>
  <dcterms:created xsi:type="dcterms:W3CDTF">2016-03-25T18:06:32Z</dcterms:created>
  <dcterms:modified xsi:type="dcterms:W3CDTF">2016-04-01T18:49:22Z</dcterms:modified>
</cp:coreProperties>
</file>