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60" d="100"/>
          <a:sy n="60" d="100"/>
        </p:scale>
        <p:origin x="1608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49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9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2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2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96265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395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914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1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9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54456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5816DFF-0AF7-4F0A-8733-3769C540D0EE}" type="datetimeFigureOut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C65A47-7419-4635-8E86-539EE9AEBC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894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E5B71-DE49-4AB9-9451-76E034C52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Lawn Mower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468A31-22DD-47B1-85A7-E5272A6F3B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Erin Morley</a:t>
            </a:r>
          </a:p>
        </p:txBody>
      </p:sp>
      <p:pic>
        <p:nvPicPr>
          <p:cNvPr id="4" name="S1 Intro">
            <a:hlinkClick r:id="" action="ppaction://media"/>
            <a:extLst>
              <a:ext uri="{FF2B5EF4-FFF2-40B4-BE49-F238E27FC236}">
                <a16:creationId xmlns:a16="http://schemas.microsoft.com/office/drawing/2014/main" xmlns="" id="{0434C657-67CB-4550-B190-88EBD6EF2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65" y="6350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72F32C-BD49-4A3D-AE78-B814550D0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37" r="7447"/>
          <a:stretch/>
        </p:blipFill>
        <p:spPr>
          <a:xfrm>
            <a:off x="7338646" y="10"/>
            <a:ext cx="4853354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D928AC-90F7-49BE-ADCB-B84FC1135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" r="18615"/>
          <a:stretch/>
        </p:blipFill>
        <p:spPr>
          <a:xfrm>
            <a:off x="7338646" y="3429000"/>
            <a:ext cx="4853354" cy="3429000"/>
          </a:xfrm>
          <a:prstGeom prst="rect">
            <a:avLst/>
          </a:prstGeom>
        </p:spPr>
      </p:pic>
      <p:sp>
        <p:nvSpPr>
          <p:cNvPr id="10" name="Freeform 10" title="right scallop background shape">
            <a:extLst>
              <a:ext uri="{FF2B5EF4-FFF2-40B4-BE49-F238E27FC236}">
                <a16:creationId xmlns:a16="http://schemas.microsoft.com/office/drawing/2014/main" xmlns="" id="{B2993EF1-19E1-473A-8A3F-1D7B249519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>
            <a:extLst>
              <a:ext uri="{FF2B5EF4-FFF2-40B4-BE49-F238E27FC236}">
                <a16:creationId xmlns:a16="http://schemas.microsoft.com/office/drawing/2014/main" xmlns="" id="{F50C5101-CD9E-4E96-A827-ACA768C3113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01B85-C995-4C61-80EC-031B0429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n-US" dirty="0"/>
              <a:t>Is it a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E099E3-B3C3-4F7B-94DF-33EDA00C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U.S. Consumer Product Safety Commission’s (CPSC) National Electronic Injury Surveillance System (NEISS) reports that in 2015: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An estimated </a:t>
            </a:r>
            <a:r>
              <a:rPr lang="en-US" sz="2000" b="1" dirty="0"/>
              <a:t>81,938 </a:t>
            </a:r>
            <a:r>
              <a:rPr lang="en-US" sz="2000" dirty="0"/>
              <a:t>injuries from lawn mowers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71,843 people are treated and released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10,096 people were hospitalized or dead on arrival (DOA)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Most injuries occur to people 25-64 years old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Most injuries occur to males (62,138 injuries) compared to women (19,801 injuries)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7" name="Recording">
            <a:hlinkClick r:id="" action="ppaction://media"/>
            <a:extLst>
              <a:ext uri="{FF2B5EF4-FFF2-40B4-BE49-F238E27FC236}">
                <a16:creationId xmlns:a16="http://schemas.microsoft.com/office/drawing/2014/main" xmlns="" id="{2AE35511-96B3-4152-8CC7-2CC765856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651" y="6291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000"/>
    </mc:Choice>
    <mc:Fallback xmlns="">
      <p:transition spd="slow" advClick="0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yellow shirt&#10;&#10;Description generated with high confidence">
            <a:extLst>
              <a:ext uri="{FF2B5EF4-FFF2-40B4-BE49-F238E27FC236}">
                <a16:creationId xmlns:a16="http://schemas.microsoft.com/office/drawing/2014/main" xmlns="" id="{BBEB460C-5B27-4B13-A112-5AB6ED6EA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71" r="2072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9" name="Freeform 10" title="right scallop background shape">
            <a:extLst>
              <a:ext uri="{FF2B5EF4-FFF2-40B4-BE49-F238E27FC236}">
                <a16:creationId xmlns:a16="http://schemas.microsoft.com/office/drawing/2014/main" xmlns="" id="{5D0CF218-804B-46B7-8D12-741D899E54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 title="left edge border">
            <a:extLst>
              <a:ext uri="{FF2B5EF4-FFF2-40B4-BE49-F238E27FC236}">
                <a16:creationId xmlns:a16="http://schemas.microsoft.com/office/drawing/2014/main" xmlns="" id="{38FCA438-C13E-4ED2-A4C4-BC1C38A056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43BC65-BE0C-4DF9-9127-AD5AE345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n-US" dirty="0"/>
              <a:t>Precautions-General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3E8830-A3BD-485C-A0A7-2DB443A7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4189614"/>
          </a:xfrm>
        </p:spPr>
        <p:txBody>
          <a:bodyPr>
            <a:normAutofit/>
          </a:bodyPr>
          <a:lstStyle/>
          <a:p>
            <a:r>
              <a:rPr lang="en-US" dirty="0"/>
              <a:t>Personal Protective Equipment (PPE)</a:t>
            </a:r>
          </a:p>
          <a:p>
            <a:pPr lvl="1"/>
            <a:r>
              <a:rPr lang="en-US" sz="2000" dirty="0"/>
              <a:t>Safety glasses should always be worn when operating equipment</a:t>
            </a:r>
          </a:p>
          <a:p>
            <a:pPr lvl="1"/>
            <a:r>
              <a:rPr lang="en-US" sz="2000" dirty="0"/>
              <a:t>Face shields can also be worn to protect the face from debris</a:t>
            </a:r>
          </a:p>
          <a:p>
            <a:pPr lvl="1"/>
            <a:r>
              <a:rPr lang="en-US" sz="2000" dirty="0"/>
              <a:t>Hearing Protection</a:t>
            </a:r>
          </a:p>
          <a:p>
            <a:pPr lvl="2"/>
            <a:r>
              <a:rPr lang="en-US" sz="2000" dirty="0"/>
              <a:t>Wear ear muffs or ear plugs should be used while operating machinery to prevent hearing loss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S3 Precautions general">
            <a:hlinkClick r:id="" action="ppaction://media"/>
            <a:extLst>
              <a:ext uri="{FF2B5EF4-FFF2-40B4-BE49-F238E27FC236}">
                <a16:creationId xmlns:a16="http://schemas.microsoft.com/office/drawing/2014/main" xmlns="" id="{F82BFC10-010E-423A-BE86-FF9B6F072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651" y="64806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 title="right scallop background shape">
            <a:extLst>
              <a:ext uri="{FF2B5EF4-FFF2-40B4-BE49-F238E27FC236}">
                <a16:creationId xmlns:a16="http://schemas.microsoft.com/office/drawing/2014/main" xmlns="" id="{AF8F021D-E17C-4692-BC36-88810FC4C8D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 title="left edge border">
            <a:extLst>
              <a:ext uri="{FF2B5EF4-FFF2-40B4-BE49-F238E27FC236}">
                <a16:creationId xmlns:a16="http://schemas.microsoft.com/office/drawing/2014/main" xmlns="" id="{F3734912-26F1-4F15-9124-B746867608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1C45C9-4E02-4314-A022-F919F2AE0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050787" y="991279"/>
            <a:ext cx="3656581" cy="4875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ADF8FA-A9E9-4337-A6B6-54538496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>
            <a:normAutofit/>
          </a:bodyPr>
          <a:lstStyle/>
          <a:p>
            <a:r>
              <a:rPr lang="en-US" dirty="0"/>
              <a:t>Precautions-general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A6DC2-00FF-4C36-9B3E-3068C6F5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042160"/>
            <a:ext cx="6306309" cy="48158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PPE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Clothing </a:t>
            </a:r>
          </a:p>
          <a:p>
            <a:pPr lvl="2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Should be tight fitting so they don’t get caught up in moving parts</a:t>
            </a:r>
          </a:p>
          <a:p>
            <a:pPr lvl="2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Long pants and sturdy, closed-toed shoes will help prevent abrasions to the legs from flying debris and protect feet from mower parts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Prepare Mowing Area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Clear any large debris from area (sticks, large rocks etc.)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Take note of any hazards</a:t>
            </a:r>
          </a:p>
          <a:p>
            <a:pPr lvl="2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Ditches, drop-offs </a:t>
            </a:r>
            <a:r>
              <a:rPr lang="en-US" sz="2200" dirty="0" err="1">
                <a:solidFill>
                  <a:srgbClr val="000000"/>
                </a:solidFill>
              </a:rPr>
              <a:t>etc</a:t>
            </a:r>
            <a:endParaRPr lang="en-US" sz="2200" dirty="0">
              <a:solidFill>
                <a:srgbClr val="000000"/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Other people walking around the area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Make sure mower chute is pointed away from buildings, people, animals or traffic</a:t>
            </a:r>
          </a:p>
          <a:p>
            <a:pPr lvl="1">
              <a:lnSpc>
                <a:spcPct val="100000"/>
              </a:lnSpc>
            </a:pPr>
            <a:endParaRPr lang="en-US" sz="17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5" name="S4 precautions general">
            <a:hlinkClick r:id="" action="ppaction://media"/>
            <a:extLst>
              <a:ext uri="{FF2B5EF4-FFF2-40B4-BE49-F238E27FC236}">
                <a16:creationId xmlns:a16="http://schemas.microsoft.com/office/drawing/2014/main" xmlns="" id="{E98D0024-0CCB-487F-A50C-63AB11741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58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2AFC9A-DE4B-4EBB-A82A-B3C30A27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up/shut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874630-28E8-4E49-8A14-9C59265DF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32204"/>
            <a:ext cx="10178322" cy="4396063"/>
          </a:xfrm>
        </p:spPr>
        <p:txBody>
          <a:bodyPr numCol="2">
            <a:normAutofit/>
          </a:bodyPr>
          <a:lstStyle/>
          <a:p>
            <a:r>
              <a:rPr lang="en-US" dirty="0"/>
              <a:t>Start up</a:t>
            </a:r>
          </a:p>
          <a:p>
            <a:pPr lvl="1"/>
            <a:r>
              <a:rPr lang="en-US" sz="2000" dirty="0"/>
              <a:t>Disengage all attachments</a:t>
            </a:r>
          </a:p>
          <a:p>
            <a:pPr lvl="1"/>
            <a:r>
              <a:rPr lang="en-US" sz="2000" dirty="0"/>
              <a:t>Shift into neutral before starting the engine</a:t>
            </a:r>
          </a:p>
          <a:p>
            <a:pPr lvl="2"/>
            <a:r>
              <a:rPr lang="en-US" sz="2000" b="1" dirty="0"/>
              <a:t>Riding Mower: </a:t>
            </a:r>
            <a:r>
              <a:rPr lang="en-US" sz="2000" dirty="0"/>
              <a:t>only start equipment from the operator seat</a:t>
            </a:r>
            <a:endParaRPr lang="en-US" sz="2000" b="1" dirty="0"/>
          </a:p>
          <a:p>
            <a:pPr lvl="2"/>
            <a:r>
              <a:rPr lang="en-US" sz="2000" b="1" dirty="0"/>
              <a:t>Walk Behind Mower: </a:t>
            </a:r>
            <a:r>
              <a:rPr lang="en-US" sz="2000" dirty="0"/>
              <a:t>keep hands and feet away from blade when starting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Shut Down</a:t>
            </a:r>
          </a:p>
          <a:p>
            <a:pPr lvl="1"/>
            <a:r>
              <a:rPr lang="en-US" sz="2000" dirty="0"/>
              <a:t>Disengage blade and other attachments</a:t>
            </a:r>
          </a:p>
          <a:p>
            <a:pPr lvl="1"/>
            <a:r>
              <a:rPr lang="en-US" sz="2000" dirty="0"/>
              <a:t>Lower attachments to ground</a:t>
            </a:r>
          </a:p>
          <a:p>
            <a:pPr lvl="1"/>
            <a:r>
              <a:rPr lang="en-US" sz="2000" dirty="0"/>
              <a:t>Shift controls to neutral</a:t>
            </a:r>
          </a:p>
          <a:p>
            <a:pPr lvl="1"/>
            <a:r>
              <a:rPr lang="en-US" sz="2000" dirty="0"/>
              <a:t>Set parking brake </a:t>
            </a:r>
          </a:p>
          <a:p>
            <a:pPr lvl="1"/>
            <a:r>
              <a:rPr lang="en-US" sz="2000" dirty="0"/>
              <a:t>Turn off engine</a:t>
            </a:r>
          </a:p>
          <a:p>
            <a:pPr lvl="1"/>
            <a:r>
              <a:rPr lang="en-US" sz="2000" dirty="0"/>
              <a:t>Remove key (if applicable)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S5 start up shut down">
            <a:hlinkClick r:id="" action="ppaction://media"/>
            <a:extLst>
              <a:ext uri="{FF2B5EF4-FFF2-40B4-BE49-F238E27FC236}">
                <a16:creationId xmlns:a16="http://schemas.microsoft.com/office/drawing/2014/main" xmlns="" id="{79D339C9-5BDE-4CBE-9F56-22231CB2A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278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ADB14-90B3-4E86-8DD2-0A49BE1B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 over incidents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EBACF0-5B27-4FA0-AECF-55C05D75F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945116"/>
          </a:xfrm>
        </p:spPr>
        <p:txBody>
          <a:bodyPr>
            <a:normAutofit/>
          </a:bodyPr>
          <a:lstStyle/>
          <a:p>
            <a:r>
              <a:rPr lang="en-US" dirty="0"/>
              <a:t>When a lawn mower looses balance on a slope it can tip over and crush the operator</a:t>
            </a:r>
          </a:p>
          <a:p>
            <a:r>
              <a:rPr lang="en-US" dirty="0"/>
              <a:t>Do not mow near drop-offs, steep slopes, large ditches, or steep hills</a:t>
            </a:r>
          </a:p>
          <a:p>
            <a:pPr lvl="1"/>
            <a:r>
              <a:rPr lang="en-US" sz="2000" dirty="0"/>
              <a:t>Refer to the operating manual for slope limitations of the equipment</a:t>
            </a:r>
          </a:p>
          <a:p>
            <a:r>
              <a:rPr lang="en-US" b="1" dirty="0"/>
              <a:t>Riding Mower:</a:t>
            </a:r>
            <a:r>
              <a:rPr lang="en-US" dirty="0"/>
              <a:t> Mow up and down hills not across to avoid tipping</a:t>
            </a:r>
          </a:p>
          <a:p>
            <a:r>
              <a:rPr lang="en-US" b="1" dirty="0"/>
              <a:t>Walk Behind Mower: </a:t>
            </a:r>
            <a:r>
              <a:rPr lang="en-US" dirty="0"/>
              <a:t>Mow across hills, not up and down to avoid sliding under the mower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6 roll over incidents">
            <a:hlinkClick r:id="" action="ppaction://media"/>
            <a:extLst>
              <a:ext uri="{FF2B5EF4-FFF2-40B4-BE49-F238E27FC236}">
                <a16:creationId xmlns:a16="http://schemas.microsoft.com/office/drawing/2014/main" xmlns="" id="{A071252F-FA98-43AE-899F-55E61453E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822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/>
    </mc:Choice>
    <mc:Fallback xmlns=""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B20A4-854B-4FE3-97B6-02438FF4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r>
              <a:rPr lang="en-US" dirty="0"/>
              <a:t>Caught in moving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BED6CE-BA53-458E-80CF-53F1B06E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263" y="1632204"/>
            <a:ext cx="10178322" cy="3593591"/>
          </a:xfrm>
        </p:spPr>
        <p:txBody>
          <a:bodyPr>
            <a:normAutofit/>
          </a:bodyPr>
          <a:lstStyle/>
          <a:p>
            <a:r>
              <a:rPr lang="en-US" dirty="0"/>
              <a:t>Make sure all guards are in place on mower</a:t>
            </a:r>
          </a:p>
          <a:p>
            <a:r>
              <a:rPr lang="en-US" dirty="0"/>
              <a:t>Never add a blade or chain to a mower that is not approved by the manufacturer</a:t>
            </a:r>
          </a:p>
          <a:p>
            <a:r>
              <a:rPr lang="en-US" dirty="0"/>
              <a:t>Shut off mower engine before picking up debris or performing any maintenance on mower</a:t>
            </a:r>
          </a:p>
          <a:p>
            <a:r>
              <a:rPr lang="en-US" b="1" dirty="0"/>
              <a:t>Riding Mower: </a:t>
            </a:r>
            <a:r>
              <a:rPr lang="en-US" dirty="0"/>
              <a:t>Keep all hands and feet inside equipment at all times</a:t>
            </a:r>
          </a:p>
          <a:p>
            <a:r>
              <a:rPr lang="en-US" b="1" dirty="0"/>
              <a:t>Walk Behind Mower: </a:t>
            </a:r>
            <a:r>
              <a:rPr lang="en-US" dirty="0"/>
              <a:t>always push the mower, never pull, to avoid pulling mower over feet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S7 caught in moving parts">
            <a:hlinkClick r:id="" action="ppaction://media"/>
            <a:extLst>
              <a:ext uri="{FF2B5EF4-FFF2-40B4-BE49-F238E27FC236}">
                <a16:creationId xmlns:a16="http://schemas.microsoft.com/office/drawing/2014/main" xmlns="" id="{4DADB582-71C9-4F39-BB05-F8E8A2C14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/>
    </mc:Choice>
    <mc:Fallback xmlns=""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F902C-BF03-426C-91B1-B33B48B2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F8F6DE-B7E5-45D6-909D-8BC1590AC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32204"/>
            <a:ext cx="10178322" cy="3593591"/>
          </a:xfrm>
        </p:spPr>
        <p:txBody>
          <a:bodyPr>
            <a:normAutofit/>
          </a:bodyPr>
          <a:lstStyle/>
          <a:p>
            <a:r>
              <a:rPr lang="en-US" dirty="0"/>
              <a:t>https://www.cpsc.gov/Research--Statistics/NEISS-Injury-Data</a:t>
            </a:r>
          </a:p>
          <a:p>
            <a:r>
              <a:rPr lang="en-US" dirty="0"/>
              <a:t>https://www.cpsc.gov/s3fs-public/2015%20Neiss%20data%20highlights.pdf</a:t>
            </a:r>
          </a:p>
          <a:p>
            <a:r>
              <a:rPr lang="en-US" dirty="0"/>
              <a:t>https://www.osha.gov/dte/grant_materials/fy09/sh-19503-09/mowing-trimming_safety_manual.pdf</a:t>
            </a:r>
          </a:p>
          <a:p>
            <a:r>
              <a:rPr lang="en-US" dirty="0"/>
              <a:t>Actor:  Alex Morley </a:t>
            </a:r>
          </a:p>
          <a:p>
            <a:pPr lvl="1"/>
            <a:r>
              <a:rPr lang="en-US" sz="2000" dirty="0"/>
              <a:t>eye/hearing PPE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S8 References">
            <a:hlinkClick r:id="" action="ppaction://media"/>
            <a:extLst>
              <a:ext uri="{FF2B5EF4-FFF2-40B4-BE49-F238E27FC236}">
                <a16:creationId xmlns:a16="http://schemas.microsoft.com/office/drawing/2014/main" xmlns="" id="{B05FBF7D-EC87-41C0-9172-7929ACA5F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278" y="64756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F1644B-A178-49DA-9B8F-4ADC57B3D044}"/>
              </a:ext>
            </a:extLst>
          </p:cNvPr>
          <p:cNvSpPr txBox="1"/>
          <p:nvPr/>
        </p:nvSpPr>
        <p:spPr>
          <a:xfrm>
            <a:off x="2675467" y="612844"/>
            <a:ext cx="68410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“Lawn Mower Safety”</a:t>
            </a:r>
          </a:p>
          <a:p>
            <a:pPr algn="ctr"/>
            <a:r>
              <a:rPr lang="en-US" sz="4000" dirty="0"/>
              <a:t>Prepared by: Erin Morley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Prepared for: OEH:5410 Occupational Safety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At The University of Iowa, College of Public Health</a:t>
            </a:r>
          </a:p>
          <a:p>
            <a:pPr algn="ctr"/>
            <a:endParaRPr lang="en-US" sz="4000" dirty="0"/>
          </a:p>
        </p:txBody>
      </p:sp>
      <p:pic>
        <p:nvPicPr>
          <p:cNvPr id="3" name="S9">
            <a:hlinkClick r:id="" action="ppaction://media"/>
            <a:extLst>
              <a:ext uri="{FF2B5EF4-FFF2-40B4-BE49-F238E27FC236}">
                <a16:creationId xmlns:a16="http://schemas.microsoft.com/office/drawing/2014/main" xmlns="" id="{54168D65-2CAC-4326-B054-DCDB89BF5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968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1900</TotalTime>
  <Words>471</Words>
  <Application>Microsoft Macintosh PowerPoint</Application>
  <PresentationFormat>Widescreen</PresentationFormat>
  <Paragraphs>70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Gill Sans MT</vt:lpstr>
      <vt:lpstr>Impact</vt:lpstr>
      <vt:lpstr>Arial</vt:lpstr>
      <vt:lpstr>Badge</vt:lpstr>
      <vt:lpstr>Lawn Mower Safety</vt:lpstr>
      <vt:lpstr>Is it a problem?</vt:lpstr>
      <vt:lpstr>Precautions-General</vt:lpstr>
      <vt:lpstr>Precautions-general</vt:lpstr>
      <vt:lpstr>Start up/shut down</vt:lpstr>
      <vt:lpstr>Roll over incidents</vt:lpstr>
      <vt:lpstr>Caught in moving parts</vt:lpstr>
      <vt:lpstr>References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Lawn Mower Safety</dc:title>
  <dc:creator>Erin</dc:creator>
  <cp:lastModifiedBy>Anthony, Renee</cp:lastModifiedBy>
  <cp:revision>31</cp:revision>
  <dcterms:created xsi:type="dcterms:W3CDTF">2018-03-28T01:11:18Z</dcterms:created>
  <dcterms:modified xsi:type="dcterms:W3CDTF">2018-03-31T20:21:10Z</dcterms:modified>
</cp:coreProperties>
</file>